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74" d="100"/>
          <a:sy n="74" d="100"/>
        </p:scale>
        <p:origin x="108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117FC6B9-1847-40DC-B982-C92141B53656}" type="datetimeFigureOut">
              <a:rPr kumimoji="1" lang="ja-JP" altLang="en-US" smtClean="0"/>
              <a:t>2025/5/19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8812A0A-D60B-4121-8A59-C89CC1E76699}" type="slidenum">
              <a:rPr kumimoji="1" lang="ja-JP" altLang="en-US" smtClean="0"/>
              <a:t>‹#›</a:t>
            </a:fld>
            <a:endParaRPr kumimoji="1" lang="ja-JP" altLang="en-US"/>
          </a:p>
        </p:txBody>
      </p:sp>
    </p:spTree>
    <p:extLst>
      <p:ext uri="{BB962C8B-B14F-4D97-AF65-F5344CB8AC3E}">
        <p14:creationId xmlns:p14="http://schemas.microsoft.com/office/powerpoint/2010/main" val="23267742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17FC6B9-1847-40DC-B982-C92141B53656}" type="datetimeFigureOut">
              <a:rPr kumimoji="1" lang="ja-JP" altLang="en-US" smtClean="0"/>
              <a:t>2025/5/19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8812A0A-D60B-4121-8A59-C89CC1E76699}" type="slidenum">
              <a:rPr kumimoji="1" lang="ja-JP" altLang="en-US" smtClean="0"/>
              <a:t>‹#›</a:t>
            </a:fld>
            <a:endParaRPr kumimoji="1" lang="ja-JP" altLang="en-US"/>
          </a:p>
        </p:txBody>
      </p:sp>
    </p:spTree>
    <p:extLst>
      <p:ext uri="{BB962C8B-B14F-4D97-AF65-F5344CB8AC3E}">
        <p14:creationId xmlns:p14="http://schemas.microsoft.com/office/powerpoint/2010/main" val="2254465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17FC6B9-1847-40DC-B982-C92141B53656}" type="datetimeFigureOut">
              <a:rPr kumimoji="1" lang="ja-JP" altLang="en-US" smtClean="0"/>
              <a:t>2025/5/19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8812A0A-D60B-4121-8A59-C89CC1E76699}" type="slidenum">
              <a:rPr kumimoji="1" lang="ja-JP" altLang="en-US" smtClean="0"/>
              <a:t>‹#›</a:t>
            </a:fld>
            <a:endParaRPr kumimoji="1" lang="ja-JP" altLang="en-US"/>
          </a:p>
        </p:txBody>
      </p:sp>
    </p:spTree>
    <p:extLst>
      <p:ext uri="{BB962C8B-B14F-4D97-AF65-F5344CB8AC3E}">
        <p14:creationId xmlns:p14="http://schemas.microsoft.com/office/powerpoint/2010/main" val="5577828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17FC6B9-1847-40DC-B982-C92141B53656}" type="datetimeFigureOut">
              <a:rPr kumimoji="1" lang="ja-JP" altLang="en-US" smtClean="0"/>
              <a:t>2025/5/19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8812A0A-D60B-4121-8A59-C89CC1E76699}" type="slidenum">
              <a:rPr kumimoji="1" lang="ja-JP" altLang="en-US" smtClean="0"/>
              <a:t>‹#›</a:t>
            </a:fld>
            <a:endParaRPr kumimoji="1" lang="ja-JP" altLang="en-US"/>
          </a:p>
        </p:txBody>
      </p:sp>
    </p:spTree>
    <p:extLst>
      <p:ext uri="{BB962C8B-B14F-4D97-AF65-F5344CB8AC3E}">
        <p14:creationId xmlns:p14="http://schemas.microsoft.com/office/powerpoint/2010/main" val="37185748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117FC6B9-1847-40DC-B982-C92141B53656}" type="datetimeFigureOut">
              <a:rPr kumimoji="1" lang="ja-JP" altLang="en-US" smtClean="0"/>
              <a:t>2025/5/19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8812A0A-D60B-4121-8A59-C89CC1E76699}" type="slidenum">
              <a:rPr kumimoji="1" lang="ja-JP" altLang="en-US" smtClean="0"/>
              <a:t>‹#›</a:t>
            </a:fld>
            <a:endParaRPr kumimoji="1" lang="ja-JP" altLang="en-US"/>
          </a:p>
        </p:txBody>
      </p:sp>
    </p:spTree>
    <p:extLst>
      <p:ext uri="{BB962C8B-B14F-4D97-AF65-F5344CB8AC3E}">
        <p14:creationId xmlns:p14="http://schemas.microsoft.com/office/powerpoint/2010/main" val="37734404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117FC6B9-1847-40DC-B982-C92141B53656}" type="datetimeFigureOut">
              <a:rPr kumimoji="1" lang="ja-JP" altLang="en-US" smtClean="0"/>
              <a:t>2025/5/19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8812A0A-D60B-4121-8A59-C89CC1E76699}" type="slidenum">
              <a:rPr kumimoji="1" lang="ja-JP" altLang="en-US" smtClean="0"/>
              <a:t>‹#›</a:t>
            </a:fld>
            <a:endParaRPr kumimoji="1" lang="ja-JP" altLang="en-US"/>
          </a:p>
        </p:txBody>
      </p:sp>
    </p:spTree>
    <p:extLst>
      <p:ext uri="{BB962C8B-B14F-4D97-AF65-F5344CB8AC3E}">
        <p14:creationId xmlns:p14="http://schemas.microsoft.com/office/powerpoint/2010/main" val="13547290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117FC6B9-1847-40DC-B982-C92141B53656}" type="datetimeFigureOut">
              <a:rPr kumimoji="1" lang="ja-JP" altLang="en-US" smtClean="0"/>
              <a:t>2025/5/19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8812A0A-D60B-4121-8A59-C89CC1E76699}" type="slidenum">
              <a:rPr kumimoji="1" lang="ja-JP" altLang="en-US" smtClean="0"/>
              <a:t>‹#›</a:t>
            </a:fld>
            <a:endParaRPr kumimoji="1" lang="ja-JP" altLang="en-US"/>
          </a:p>
        </p:txBody>
      </p:sp>
    </p:spTree>
    <p:extLst>
      <p:ext uri="{BB962C8B-B14F-4D97-AF65-F5344CB8AC3E}">
        <p14:creationId xmlns:p14="http://schemas.microsoft.com/office/powerpoint/2010/main" val="10542128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117FC6B9-1847-40DC-B982-C92141B53656}" type="datetimeFigureOut">
              <a:rPr kumimoji="1" lang="ja-JP" altLang="en-US" smtClean="0"/>
              <a:t>2025/5/19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8812A0A-D60B-4121-8A59-C89CC1E76699}" type="slidenum">
              <a:rPr kumimoji="1" lang="ja-JP" altLang="en-US" smtClean="0"/>
              <a:t>‹#›</a:t>
            </a:fld>
            <a:endParaRPr kumimoji="1" lang="ja-JP" altLang="en-US"/>
          </a:p>
        </p:txBody>
      </p:sp>
    </p:spTree>
    <p:extLst>
      <p:ext uri="{BB962C8B-B14F-4D97-AF65-F5344CB8AC3E}">
        <p14:creationId xmlns:p14="http://schemas.microsoft.com/office/powerpoint/2010/main" val="33284279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7FC6B9-1847-40DC-B982-C92141B53656}" type="datetimeFigureOut">
              <a:rPr kumimoji="1" lang="ja-JP" altLang="en-US" smtClean="0"/>
              <a:t>2025/5/19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8812A0A-D60B-4121-8A59-C89CC1E76699}" type="slidenum">
              <a:rPr kumimoji="1" lang="ja-JP" altLang="en-US" smtClean="0"/>
              <a:t>‹#›</a:t>
            </a:fld>
            <a:endParaRPr kumimoji="1" lang="ja-JP" altLang="en-US"/>
          </a:p>
        </p:txBody>
      </p:sp>
    </p:spTree>
    <p:extLst>
      <p:ext uri="{BB962C8B-B14F-4D97-AF65-F5344CB8AC3E}">
        <p14:creationId xmlns:p14="http://schemas.microsoft.com/office/powerpoint/2010/main" val="26347267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117FC6B9-1847-40DC-B982-C92141B53656}" type="datetimeFigureOut">
              <a:rPr kumimoji="1" lang="ja-JP" altLang="en-US" smtClean="0"/>
              <a:t>2025/5/19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8812A0A-D60B-4121-8A59-C89CC1E76699}" type="slidenum">
              <a:rPr kumimoji="1" lang="ja-JP" altLang="en-US" smtClean="0"/>
              <a:t>‹#›</a:t>
            </a:fld>
            <a:endParaRPr kumimoji="1" lang="ja-JP" altLang="en-US"/>
          </a:p>
        </p:txBody>
      </p:sp>
    </p:spTree>
    <p:extLst>
      <p:ext uri="{BB962C8B-B14F-4D97-AF65-F5344CB8AC3E}">
        <p14:creationId xmlns:p14="http://schemas.microsoft.com/office/powerpoint/2010/main" val="42580808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117FC6B9-1847-40DC-B982-C92141B53656}" type="datetimeFigureOut">
              <a:rPr kumimoji="1" lang="ja-JP" altLang="en-US" smtClean="0"/>
              <a:t>2025/5/19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8812A0A-D60B-4121-8A59-C89CC1E76699}" type="slidenum">
              <a:rPr kumimoji="1" lang="ja-JP" altLang="en-US" smtClean="0"/>
              <a:t>‹#›</a:t>
            </a:fld>
            <a:endParaRPr kumimoji="1" lang="ja-JP" altLang="en-US"/>
          </a:p>
        </p:txBody>
      </p:sp>
    </p:spTree>
    <p:extLst>
      <p:ext uri="{BB962C8B-B14F-4D97-AF65-F5344CB8AC3E}">
        <p14:creationId xmlns:p14="http://schemas.microsoft.com/office/powerpoint/2010/main" val="35822927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7FC6B9-1847-40DC-B982-C92141B53656}" type="datetimeFigureOut">
              <a:rPr kumimoji="1" lang="ja-JP" altLang="en-US" smtClean="0"/>
              <a:t>2025/5/19</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812A0A-D60B-4121-8A59-C89CC1E76699}" type="slidenum">
              <a:rPr kumimoji="1" lang="ja-JP" altLang="en-US" smtClean="0"/>
              <a:t>‹#›</a:t>
            </a:fld>
            <a:endParaRPr kumimoji="1" lang="ja-JP" altLang="en-US"/>
          </a:p>
        </p:txBody>
      </p:sp>
    </p:spTree>
    <p:extLst>
      <p:ext uri="{BB962C8B-B14F-4D97-AF65-F5344CB8AC3E}">
        <p14:creationId xmlns:p14="http://schemas.microsoft.com/office/powerpoint/2010/main" val="22076847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457200"/>
            <a:ext cx="7886700" cy="809625"/>
          </a:xfrm>
        </p:spPr>
        <p:txBody>
          <a:bodyPr>
            <a:normAutofit/>
          </a:bodyPr>
          <a:lstStyle/>
          <a:p>
            <a:r>
              <a:rPr lang="ja-JP" altLang="en-US" dirty="0" smtClean="0">
                <a:latin typeface="HG丸ｺﾞｼｯｸM-PRO" panose="020F0600000000000000" pitchFamily="50" charset="-128"/>
                <a:ea typeface="HG丸ｺﾞｼｯｸM-PRO" panose="020F0600000000000000" pitchFamily="50" charset="-128"/>
              </a:rPr>
              <a:t>専門・認定薬剤師　</a:t>
            </a:r>
            <a:r>
              <a:rPr lang="ja-JP" altLang="en-US" sz="2200" dirty="0" smtClean="0">
                <a:latin typeface="HG丸ｺﾞｼｯｸM-PRO" panose="020F0600000000000000" pitchFamily="50" charset="-128"/>
                <a:ea typeface="HG丸ｺﾞｼｯｸM-PRO" panose="020F0600000000000000" pitchFamily="50" charset="-128"/>
              </a:rPr>
              <a:t>令和</a:t>
            </a:r>
            <a:r>
              <a:rPr lang="en-US" altLang="ja-JP" sz="2200" dirty="0" smtClean="0">
                <a:latin typeface="HG丸ｺﾞｼｯｸM-PRO" panose="020F0600000000000000" pitchFamily="50" charset="-128"/>
                <a:ea typeface="HG丸ｺﾞｼｯｸM-PRO" panose="020F0600000000000000" pitchFamily="50" charset="-128"/>
              </a:rPr>
              <a:t>7</a:t>
            </a:r>
            <a:r>
              <a:rPr lang="ja-JP" altLang="en-US" sz="2200" dirty="0" smtClean="0">
                <a:latin typeface="HG丸ｺﾞｼｯｸM-PRO" panose="020F0600000000000000" pitchFamily="50" charset="-128"/>
                <a:ea typeface="HG丸ｺﾞｼｯｸM-PRO" panose="020F0600000000000000" pitchFamily="50" charset="-128"/>
              </a:rPr>
              <a:t>年４月現在</a:t>
            </a:r>
            <a:endParaRPr kumimoji="1" lang="ja-JP" altLang="en-US" sz="2200" dirty="0">
              <a:latin typeface="HG丸ｺﾞｼｯｸM-PRO" panose="020F0600000000000000" pitchFamily="50" charset="-128"/>
              <a:ea typeface="HG丸ｺﾞｼｯｸM-PRO" panose="020F0600000000000000" pitchFamily="50" charset="-128"/>
            </a:endParaRPr>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3227131220"/>
              </p:ext>
            </p:extLst>
          </p:nvPr>
        </p:nvGraphicFramePr>
        <p:xfrm>
          <a:off x="628650" y="1266825"/>
          <a:ext cx="7886700" cy="5191760"/>
        </p:xfrm>
        <a:graphic>
          <a:graphicData uri="http://schemas.openxmlformats.org/drawingml/2006/table">
            <a:tbl>
              <a:tblPr firstRow="1" bandRow="1">
                <a:tableStyleId>{5C22544A-7EE6-4342-B048-85BDC9FD1C3A}</a:tableStyleId>
              </a:tblPr>
              <a:tblGrid>
                <a:gridCol w="3133725">
                  <a:extLst>
                    <a:ext uri="{9D8B030D-6E8A-4147-A177-3AD203B41FA5}">
                      <a16:colId xmlns:a16="http://schemas.microsoft.com/office/drawing/2014/main" val="297671308"/>
                    </a:ext>
                  </a:extLst>
                </a:gridCol>
                <a:gridCol w="3409950">
                  <a:extLst>
                    <a:ext uri="{9D8B030D-6E8A-4147-A177-3AD203B41FA5}">
                      <a16:colId xmlns:a16="http://schemas.microsoft.com/office/drawing/2014/main" val="2210776319"/>
                    </a:ext>
                  </a:extLst>
                </a:gridCol>
                <a:gridCol w="1343025">
                  <a:extLst>
                    <a:ext uri="{9D8B030D-6E8A-4147-A177-3AD203B41FA5}">
                      <a16:colId xmlns:a16="http://schemas.microsoft.com/office/drawing/2014/main" val="4069933427"/>
                    </a:ext>
                  </a:extLst>
                </a:gridCol>
              </a:tblGrid>
              <a:tr h="370840">
                <a:tc>
                  <a:txBody>
                    <a:bodyPr/>
                    <a:lstStyle/>
                    <a:p>
                      <a:pPr algn="ctr" fontAlgn="ctr"/>
                      <a:r>
                        <a:rPr lang="ja-JP" altLang="en-US" sz="12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名    称</a:t>
                      </a:r>
                      <a:endParaRPr lang="ja-JP" altLang="en-US" sz="12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0" marR="0" marT="0" marB="0" anchor="ctr"/>
                </a:tc>
                <a:tc>
                  <a:txBody>
                    <a:bodyPr/>
                    <a:lstStyle/>
                    <a:p>
                      <a:pPr algn="ctr" fontAlgn="ctr"/>
                      <a:r>
                        <a:rPr lang="ja-JP" altLang="en-US" sz="1200" b="0" i="0" u="none" strike="noStrike">
                          <a:solidFill>
                            <a:srgbClr val="000000"/>
                          </a:solidFill>
                          <a:effectLst/>
                          <a:latin typeface="HG丸ｺﾞｼｯｸM-PRO" panose="020F0600000000000000" pitchFamily="50" charset="-128"/>
                          <a:ea typeface="HG丸ｺﾞｼｯｸM-PRO" panose="020F0600000000000000" pitchFamily="50" charset="-128"/>
                        </a:rPr>
                        <a:t>認定団体等</a:t>
                      </a:r>
                    </a:p>
                  </a:txBody>
                  <a:tcPr marL="0" marR="0" marT="0" marB="0" anchor="ctr"/>
                </a:tc>
                <a:tc>
                  <a:txBody>
                    <a:bodyPr/>
                    <a:lstStyle/>
                    <a:p>
                      <a:pPr algn="ctr" fontAlgn="ctr"/>
                      <a:r>
                        <a:rPr lang="ja-JP" altLang="en-US" sz="12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人    数</a:t>
                      </a:r>
                      <a:endParaRPr lang="ja-JP" altLang="en-US" sz="12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0" marR="0" marT="0" marB="0" anchor="ctr"/>
                </a:tc>
                <a:extLst>
                  <a:ext uri="{0D108BD9-81ED-4DB2-BD59-A6C34878D82A}">
                    <a16:rowId xmlns:a16="http://schemas.microsoft.com/office/drawing/2014/main" val="1493682628"/>
                  </a:ext>
                </a:extLst>
              </a:tr>
              <a:tr h="370840">
                <a:tc>
                  <a:txBody>
                    <a:bodyPr/>
                    <a:lstStyle/>
                    <a:p>
                      <a:pPr algn="l" fontAlgn="ctr"/>
                      <a:r>
                        <a:rPr lang="ja-JP" altLang="en-US" sz="1200" b="0" i="0" u="none" strike="noStrike">
                          <a:solidFill>
                            <a:srgbClr val="000000"/>
                          </a:solidFill>
                          <a:effectLst/>
                          <a:latin typeface="HG丸ｺﾞｼｯｸM-PRO" panose="020F0600000000000000" pitchFamily="50" charset="-128"/>
                          <a:ea typeface="HG丸ｺﾞｼｯｸM-PRO" panose="020F0600000000000000" pitchFamily="50" charset="-128"/>
                        </a:rPr>
                        <a:t>がん薬物療法認定薬剤師</a:t>
                      </a:r>
                    </a:p>
                  </a:txBody>
                  <a:tcPr marL="0" marR="0" marT="0" marB="0" anchor="ctr"/>
                </a:tc>
                <a:tc>
                  <a:txBody>
                    <a:bodyPr/>
                    <a:lstStyle/>
                    <a:p>
                      <a:pPr algn="l" fontAlgn="ctr"/>
                      <a:r>
                        <a:rPr lang="ja-JP" altLang="en-US" sz="1200" b="0" i="0" u="none" strike="noStrike">
                          <a:solidFill>
                            <a:srgbClr val="000000"/>
                          </a:solidFill>
                          <a:effectLst/>
                          <a:latin typeface="HG丸ｺﾞｼｯｸM-PRO" panose="020F0600000000000000" pitchFamily="50" charset="-128"/>
                          <a:ea typeface="HG丸ｺﾞｼｯｸM-PRO" panose="020F0600000000000000" pitchFamily="50" charset="-128"/>
                        </a:rPr>
                        <a:t>日本病院薬剤師会</a:t>
                      </a:r>
                    </a:p>
                  </a:txBody>
                  <a:tcPr marL="0" marR="0" marT="0" marB="0" anchor="ctr"/>
                </a:tc>
                <a:tc>
                  <a:txBody>
                    <a:bodyPr/>
                    <a:lstStyle/>
                    <a:p>
                      <a:pPr algn="ctr" fontAlgn="ctr"/>
                      <a:r>
                        <a:rPr lang="en-US" altLang="ja-JP"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1</a:t>
                      </a:r>
                    </a:p>
                  </a:txBody>
                  <a:tcPr marL="0" marR="0" marT="0" marB="0" anchor="ctr"/>
                </a:tc>
                <a:extLst>
                  <a:ext uri="{0D108BD9-81ED-4DB2-BD59-A6C34878D82A}">
                    <a16:rowId xmlns:a16="http://schemas.microsoft.com/office/drawing/2014/main" val="3011871181"/>
                  </a:ext>
                </a:extLst>
              </a:tr>
              <a:tr h="370840">
                <a:tc>
                  <a:txBody>
                    <a:bodyPr/>
                    <a:lstStyle/>
                    <a:p>
                      <a:pPr algn="l" fontAlgn="ctr"/>
                      <a:r>
                        <a:rPr lang="ja-JP" altLang="en-US"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外来がん治療認定薬剤師</a:t>
                      </a:r>
                    </a:p>
                  </a:txBody>
                  <a:tcPr marL="0" marR="0" marT="0" marB="0" anchor="ctr"/>
                </a:tc>
                <a:tc>
                  <a:txBody>
                    <a:bodyPr/>
                    <a:lstStyle/>
                    <a:p>
                      <a:pPr algn="l" fontAlgn="ctr"/>
                      <a:r>
                        <a:rPr lang="zh-TW" altLang="en-US" sz="1200" b="0" i="0" u="none" strike="noStrike">
                          <a:solidFill>
                            <a:srgbClr val="000000"/>
                          </a:solidFill>
                          <a:effectLst/>
                          <a:latin typeface="HG丸ｺﾞｼｯｸM-PRO" panose="020F0600000000000000" pitchFamily="50" charset="-128"/>
                          <a:ea typeface="HG丸ｺﾞｼｯｸM-PRO" panose="020F0600000000000000" pitchFamily="50" charset="-128"/>
                        </a:rPr>
                        <a:t>日本臨床腫瘍薬学会</a:t>
                      </a:r>
                    </a:p>
                  </a:txBody>
                  <a:tcPr marL="0" marR="0" marT="0" marB="0" anchor="ctr"/>
                </a:tc>
                <a:tc>
                  <a:txBody>
                    <a:bodyPr/>
                    <a:lstStyle/>
                    <a:p>
                      <a:pPr algn="ctr" fontAlgn="ctr"/>
                      <a:r>
                        <a:rPr lang="en-US" altLang="ja-JP"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1</a:t>
                      </a:r>
                    </a:p>
                  </a:txBody>
                  <a:tcPr marL="0" marR="0" marT="0" marB="0" anchor="ctr"/>
                </a:tc>
                <a:extLst>
                  <a:ext uri="{0D108BD9-81ED-4DB2-BD59-A6C34878D82A}">
                    <a16:rowId xmlns:a16="http://schemas.microsoft.com/office/drawing/2014/main" val="3842018168"/>
                  </a:ext>
                </a:extLst>
              </a:tr>
              <a:tr h="370840">
                <a:tc>
                  <a:txBody>
                    <a:bodyPr/>
                    <a:lstStyle/>
                    <a:p>
                      <a:pPr algn="l" fontAlgn="ctr"/>
                      <a:r>
                        <a:rPr lang="zh-TW" altLang="en-US" sz="1200" b="0" i="0" u="none" strike="noStrike">
                          <a:solidFill>
                            <a:srgbClr val="000000"/>
                          </a:solidFill>
                          <a:effectLst/>
                          <a:latin typeface="HG丸ｺﾞｼｯｸM-PRO" panose="020F0600000000000000" pitchFamily="50" charset="-128"/>
                          <a:ea typeface="HG丸ｺﾞｼｯｸM-PRO" panose="020F0600000000000000" pitchFamily="50" charset="-128"/>
                        </a:rPr>
                        <a:t>緩和薬物療法認定薬剤師</a:t>
                      </a:r>
                    </a:p>
                  </a:txBody>
                  <a:tcPr marL="0" marR="0" marT="0" marB="0" anchor="ctr"/>
                </a:tc>
                <a:tc>
                  <a:txBody>
                    <a:bodyPr/>
                    <a:lstStyle/>
                    <a:p>
                      <a:pPr algn="l" fontAlgn="ctr"/>
                      <a:r>
                        <a:rPr lang="zh-CN" altLang="en-US" sz="1200" b="0" i="0" u="none" strike="noStrike">
                          <a:solidFill>
                            <a:srgbClr val="000000"/>
                          </a:solidFill>
                          <a:effectLst/>
                          <a:latin typeface="HG丸ｺﾞｼｯｸM-PRO" panose="020F0600000000000000" pitchFamily="50" charset="-128"/>
                          <a:ea typeface="HG丸ｺﾞｼｯｸM-PRO" panose="020F0600000000000000" pitchFamily="50" charset="-128"/>
                        </a:rPr>
                        <a:t>日本緩和医療薬学会</a:t>
                      </a:r>
                    </a:p>
                  </a:txBody>
                  <a:tcPr marL="0" marR="0" marT="0" marB="0" anchor="ctr"/>
                </a:tc>
                <a:tc>
                  <a:txBody>
                    <a:bodyPr/>
                    <a:lstStyle/>
                    <a:p>
                      <a:pPr algn="ctr" fontAlgn="ctr"/>
                      <a:r>
                        <a:rPr lang="en-US" altLang="ja-JP"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1</a:t>
                      </a:r>
                    </a:p>
                  </a:txBody>
                  <a:tcPr marL="0" marR="0" marT="0" marB="0" anchor="ctr"/>
                </a:tc>
                <a:extLst>
                  <a:ext uri="{0D108BD9-81ED-4DB2-BD59-A6C34878D82A}">
                    <a16:rowId xmlns:a16="http://schemas.microsoft.com/office/drawing/2014/main" val="3669576600"/>
                  </a:ext>
                </a:extLst>
              </a:tr>
              <a:tr h="370840">
                <a:tc>
                  <a:txBody>
                    <a:bodyPr/>
                    <a:lstStyle/>
                    <a:p>
                      <a:pPr algn="l" fontAlgn="ctr"/>
                      <a:r>
                        <a:rPr lang="zh-TW" altLang="en-US" sz="1200" b="0" i="0" u="none" strike="noStrike">
                          <a:solidFill>
                            <a:srgbClr val="000000"/>
                          </a:solidFill>
                          <a:effectLst/>
                          <a:latin typeface="HG丸ｺﾞｼｯｸM-PRO" panose="020F0600000000000000" pitchFamily="50" charset="-128"/>
                          <a:ea typeface="HG丸ｺﾞｼｯｸM-PRO" panose="020F0600000000000000" pitchFamily="50" charset="-128"/>
                        </a:rPr>
                        <a:t>抗菌化学療法認定薬剤師</a:t>
                      </a:r>
                    </a:p>
                  </a:txBody>
                  <a:tcPr marL="0" marR="0" marT="0" marB="0" anchor="ctr"/>
                </a:tc>
                <a:tc>
                  <a:txBody>
                    <a:bodyPr/>
                    <a:lstStyle/>
                    <a:p>
                      <a:pPr algn="l" fontAlgn="ctr"/>
                      <a:r>
                        <a:rPr lang="zh-CN" altLang="en-US" sz="1200" b="0" i="0" u="none" strike="noStrike">
                          <a:solidFill>
                            <a:srgbClr val="000000"/>
                          </a:solidFill>
                          <a:effectLst/>
                          <a:latin typeface="HG丸ｺﾞｼｯｸM-PRO" panose="020F0600000000000000" pitchFamily="50" charset="-128"/>
                          <a:ea typeface="HG丸ｺﾞｼｯｸM-PRO" panose="020F0600000000000000" pitchFamily="50" charset="-128"/>
                        </a:rPr>
                        <a:t>日本化学療法学会</a:t>
                      </a:r>
                    </a:p>
                  </a:txBody>
                  <a:tcPr marL="0" marR="0" marT="0" marB="0" anchor="ctr"/>
                </a:tc>
                <a:tc>
                  <a:txBody>
                    <a:bodyPr/>
                    <a:lstStyle/>
                    <a:p>
                      <a:pPr algn="ctr" fontAlgn="ctr"/>
                      <a:r>
                        <a:rPr lang="en-US" altLang="ja-JP"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1</a:t>
                      </a:r>
                    </a:p>
                  </a:txBody>
                  <a:tcPr marL="0" marR="0" marT="0" marB="0" anchor="ctr"/>
                </a:tc>
                <a:extLst>
                  <a:ext uri="{0D108BD9-81ED-4DB2-BD59-A6C34878D82A}">
                    <a16:rowId xmlns:a16="http://schemas.microsoft.com/office/drawing/2014/main" val="814782832"/>
                  </a:ext>
                </a:extLst>
              </a:tr>
              <a:tr h="370840">
                <a:tc>
                  <a:txBody>
                    <a:bodyPr/>
                    <a:lstStyle/>
                    <a:p>
                      <a:pPr algn="l" fontAlgn="ctr"/>
                      <a:r>
                        <a:rPr lang="ja-JP" altLang="en-US" sz="1200" b="0" i="0" u="none" strike="noStrike">
                          <a:solidFill>
                            <a:srgbClr val="000000"/>
                          </a:solidFill>
                          <a:effectLst/>
                          <a:latin typeface="HG丸ｺﾞｼｯｸM-PRO" panose="020F0600000000000000" pitchFamily="50" charset="-128"/>
                          <a:ea typeface="HG丸ｺﾞｼｯｸM-PRO" panose="020F0600000000000000" pitchFamily="50" charset="-128"/>
                        </a:rPr>
                        <a:t>栄養サポートチーム専門療養士</a:t>
                      </a:r>
                    </a:p>
                  </a:txBody>
                  <a:tcPr marL="0" marR="0" marT="0" marB="0" anchor="ctr"/>
                </a:tc>
                <a:tc>
                  <a:txBody>
                    <a:bodyPr/>
                    <a:lstStyle/>
                    <a:p>
                      <a:pPr algn="l" fontAlgn="ctr"/>
                      <a:r>
                        <a:rPr lang="zh-TW" altLang="en-US"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日本臨床栄養代謝学会</a:t>
                      </a:r>
                    </a:p>
                  </a:txBody>
                  <a:tcPr marL="0" marR="0" marT="0" marB="0" anchor="ctr"/>
                </a:tc>
                <a:tc>
                  <a:txBody>
                    <a:bodyPr/>
                    <a:lstStyle/>
                    <a:p>
                      <a:pPr algn="ctr" fontAlgn="ctr"/>
                      <a:r>
                        <a:rPr lang="en-US" altLang="ja-JP"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2</a:t>
                      </a:r>
                    </a:p>
                  </a:txBody>
                  <a:tcPr marL="0" marR="0" marT="0" marB="0" anchor="ctr"/>
                </a:tc>
                <a:extLst>
                  <a:ext uri="{0D108BD9-81ED-4DB2-BD59-A6C34878D82A}">
                    <a16:rowId xmlns:a16="http://schemas.microsoft.com/office/drawing/2014/main" val="2445340669"/>
                  </a:ext>
                </a:extLst>
              </a:tr>
              <a:tr h="370840">
                <a:tc>
                  <a:txBody>
                    <a:bodyPr/>
                    <a:lstStyle/>
                    <a:p>
                      <a:pPr algn="l" fontAlgn="ctr"/>
                      <a:r>
                        <a:rPr lang="en-US" altLang="zh-TW"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NST</a:t>
                      </a:r>
                      <a:r>
                        <a:rPr lang="zh-TW" altLang="en-US"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専門療養士実地修練</a:t>
                      </a:r>
                    </a:p>
                  </a:txBody>
                  <a:tcPr marL="0" marR="0" marT="0" marB="0" anchor="ctr"/>
                </a:tc>
                <a:tc>
                  <a:txBody>
                    <a:bodyPr/>
                    <a:lstStyle/>
                    <a:p>
                      <a:pPr algn="l" fontAlgn="ctr"/>
                      <a:r>
                        <a:rPr lang="zh-TW" altLang="en-US"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日本臨床栄養代謝学会認定教育施設</a:t>
                      </a:r>
                    </a:p>
                  </a:txBody>
                  <a:tcPr marL="0" marR="0" marT="0" marB="0" anchor="ctr"/>
                </a:tc>
                <a:tc>
                  <a:txBody>
                    <a:bodyPr/>
                    <a:lstStyle/>
                    <a:p>
                      <a:pPr algn="ctr" fontAlgn="ctr"/>
                      <a:r>
                        <a:rPr lang="en-US" altLang="ja-JP"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2</a:t>
                      </a:r>
                    </a:p>
                  </a:txBody>
                  <a:tcPr marL="0" marR="0" marT="0" marB="0" anchor="ctr"/>
                </a:tc>
                <a:extLst>
                  <a:ext uri="{0D108BD9-81ED-4DB2-BD59-A6C34878D82A}">
                    <a16:rowId xmlns:a16="http://schemas.microsoft.com/office/drawing/2014/main" val="718726493"/>
                  </a:ext>
                </a:extLst>
              </a:tr>
              <a:tr h="370840">
                <a:tc>
                  <a:txBody>
                    <a:bodyPr/>
                    <a:lstStyle/>
                    <a:p>
                      <a:pPr algn="l" fontAlgn="ctr"/>
                      <a:r>
                        <a:rPr lang="zh-TW" altLang="en-US" sz="1200" b="0" i="0" u="none" strike="noStrike">
                          <a:solidFill>
                            <a:srgbClr val="000000"/>
                          </a:solidFill>
                          <a:effectLst/>
                          <a:latin typeface="HG丸ｺﾞｼｯｸM-PRO" panose="020F0600000000000000" pitchFamily="50" charset="-128"/>
                          <a:ea typeface="HG丸ｺﾞｼｯｸM-PRO" panose="020F0600000000000000" pitchFamily="50" charset="-128"/>
                        </a:rPr>
                        <a:t>兵庫県糖尿病療養指導士</a:t>
                      </a:r>
                    </a:p>
                  </a:txBody>
                  <a:tcPr marL="0" marR="0" marT="0" marB="0" anchor="ctr"/>
                </a:tc>
                <a:tc>
                  <a:txBody>
                    <a:bodyPr/>
                    <a:lstStyle/>
                    <a:p>
                      <a:pPr algn="l" fontAlgn="ctr"/>
                      <a:r>
                        <a:rPr lang="zh-TW" altLang="en-US" sz="1200" b="0" i="0" u="none" strike="noStrike">
                          <a:solidFill>
                            <a:srgbClr val="000000"/>
                          </a:solidFill>
                          <a:effectLst/>
                          <a:latin typeface="HG丸ｺﾞｼｯｸM-PRO" panose="020F0600000000000000" pitchFamily="50" charset="-128"/>
                          <a:ea typeface="HG丸ｺﾞｼｯｸM-PRO" panose="020F0600000000000000" pitchFamily="50" charset="-128"/>
                        </a:rPr>
                        <a:t>糖尿病療養指導士兵庫県連合会</a:t>
                      </a:r>
                    </a:p>
                  </a:txBody>
                  <a:tcPr marL="0" marR="0" marT="0" marB="0" anchor="ctr"/>
                </a:tc>
                <a:tc>
                  <a:txBody>
                    <a:bodyPr/>
                    <a:lstStyle/>
                    <a:p>
                      <a:pPr algn="ctr" fontAlgn="ctr"/>
                      <a:r>
                        <a:rPr lang="en-US" altLang="ja-JP"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2</a:t>
                      </a:r>
                    </a:p>
                  </a:txBody>
                  <a:tcPr marL="0" marR="0" marT="0" marB="0" anchor="ctr"/>
                </a:tc>
                <a:extLst>
                  <a:ext uri="{0D108BD9-81ED-4DB2-BD59-A6C34878D82A}">
                    <a16:rowId xmlns:a16="http://schemas.microsoft.com/office/drawing/2014/main" val="1619967105"/>
                  </a:ext>
                </a:extLst>
              </a:tr>
              <a:tr h="370840">
                <a:tc>
                  <a:txBody>
                    <a:bodyPr/>
                    <a:lstStyle/>
                    <a:p>
                      <a:pPr algn="l" fontAlgn="ctr"/>
                      <a:r>
                        <a:rPr lang="ja-JP" altLang="en-US" sz="1200" b="0" i="0" u="none" strike="noStrike">
                          <a:solidFill>
                            <a:srgbClr val="000000"/>
                          </a:solidFill>
                          <a:effectLst/>
                          <a:latin typeface="HG丸ｺﾞｼｯｸM-PRO" panose="020F0600000000000000" pitchFamily="50" charset="-128"/>
                          <a:ea typeface="HG丸ｺﾞｼｯｸM-PRO" panose="020F0600000000000000" pitchFamily="50" charset="-128"/>
                        </a:rPr>
                        <a:t>骨粗鬆症マネージャー</a:t>
                      </a:r>
                    </a:p>
                  </a:txBody>
                  <a:tcPr marL="0" marR="0" marT="0" marB="0" anchor="ctr"/>
                </a:tc>
                <a:tc>
                  <a:txBody>
                    <a:bodyPr/>
                    <a:lstStyle/>
                    <a:p>
                      <a:pPr algn="l" fontAlgn="ctr"/>
                      <a:r>
                        <a:rPr lang="zh-CN" altLang="en-US" sz="1200" b="0" i="0" u="none" strike="noStrike">
                          <a:solidFill>
                            <a:srgbClr val="000000"/>
                          </a:solidFill>
                          <a:effectLst/>
                          <a:latin typeface="HG丸ｺﾞｼｯｸM-PRO" panose="020F0600000000000000" pitchFamily="50" charset="-128"/>
                          <a:ea typeface="HG丸ｺﾞｼｯｸM-PRO" panose="020F0600000000000000" pitchFamily="50" charset="-128"/>
                        </a:rPr>
                        <a:t>日本骨粗鬆症学会</a:t>
                      </a:r>
                    </a:p>
                  </a:txBody>
                  <a:tcPr marL="0" marR="0" marT="0" marB="0" anchor="ctr"/>
                </a:tc>
                <a:tc>
                  <a:txBody>
                    <a:bodyPr/>
                    <a:lstStyle/>
                    <a:p>
                      <a:pPr algn="ctr" fontAlgn="ctr"/>
                      <a:r>
                        <a:rPr lang="en-US" altLang="ja-JP"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1</a:t>
                      </a:r>
                    </a:p>
                  </a:txBody>
                  <a:tcPr marL="0" marR="0" marT="0" marB="0" anchor="ctr"/>
                </a:tc>
                <a:extLst>
                  <a:ext uri="{0D108BD9-81ED-4DB2-BD59-A6C34878D82A}">
                    <a16:rowId xmlns:a16="http://schemas.microsoft.com/office/drawing/2014/main" val="1182990847"/>
                  </a:ext>
                </a:extLst>
              </a:tr>
              <a:tr h="370840">
                <a:tc>
                  <a:txBody>
                    <a:bodyPr/>
                    <a:lstStyle/>
                    <a:p>
                      <a:pPr algn="l" fontAlgn="ctr"/>
                      <a:r>
                        <a:rPr lang="zh-TW" altLang="en-US" sz="1200" b="0" i="0" u="none" strike="noStrike">
                          <a:solidFill>
                            <a:srgbClr val="000000"/>
                          </a:solidFill>
                          <a:effectLst/>
                          <a:latin typeface="HG丸ｺﾞｼｯｸM-PRO" panose="020F0600000000000000" pitchFamily="50" charset="-128"/>
                          <a:ea typeface="HG丸ｺﾞｼｯｸM-PRO" panose="020F0600000000000000" pitchFamily="50" charset="-128"/>
                        </a:rPr>
                        <a:t>術後疼痛管理研修</a:t>
                      </a:r>
                    </a:p>
                  </a:txBody>
                  <a:tcPr marL="0" marR="0" marT="0" marB="0" anchor="ctr"/>
                </a:tc>
                <a:tc>
                  <a:txBody>
                    <a:bodyPr/>
                    <a:lstStyle/>
                    <a:p>
                      <a:pPr algn="l" fontAlgn="ctr"/>
                      <a:r>
                        <a:rPr lang="zh-CN" altLang="en-US" sz="1200" b="0" i="0" u="none" strike="noStrike">
                          <a:solidFill>
                            <a:srgbClr val="000000"/>
                          </a:solidFill>
                          <a:effectLst/>
                          <a:latin typeface="HG丸ｺﾞｼｯｸM-PRO" panose="020F0600000000000000" pitchFamily="50" charset="-128"/>
                          <a:ea typeface="HG丸ｺﾞｼｯｸM-PRO" panose="020F0600000000000000" pitchFamily="50" charset="-128"/>
                        </a:rPr>
                        <a:t>日本麻酔科学会</a:t>
                      </a:r>
                    </a:p>
                  </a:txBody>
                  <a:tcPr marL="0" marR="0" marT="0" marB="0" anchor="ctr"/>
                </a:tc>
                <a:tc>
                  <a:txBody>
                    <a:bodyPr/>
                    <a:lstStyle/>
                    <a:p>
                      <a:pPr algn="ctr" fontAlgn="ctr"/>
                      <a:r>
                        <a:rPr lang="en-US" altLang="ja-JP"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4</a:t>
                      </a:r>
                    </a:p>
                  </a:txBody>
                  <a:tcPr marL="0" marR="0" marT="0" marB="0" anchor="ctr"/>
                </a:tc>
                <a:extLst>
                  <a:ext uri="{0D108BD9-81ED-4DB2-BD59-A6C34878D82A}">
                    <a16:rowId xmlns:a16="http://schemas.microsoft.com/office/drawing/2014/main" val="742390868"/>
                  </a:ext>
                </a:extLst>
              </a:tr>
              <a:tr h="370840">
                <a:tc>
                  <a:txBody>
                    <a:bodyPr/>
                    <a:lstStyle/>
                    <a:p>
                      <a:pPr algn="l" fontAlgn="ctr"/>
                      <a:r>
                        <a:rPr lang="ja-JP" altLang="en-US" sz="1200" b="0" i="0" u="none" strike="noStrike">
                          <a:solidFill>
                            <a:srgbClr val="000000"/>
                          </a:solidFill>
                          <a:effectLst/>
                          <a:latin typeface="HG丸ｺﾞｼｯｸM-PRO" panose="020F0600000000000000" pitchFamily="50" charset="-128"/>
                          <a:ea typeface="HG丸ｺﾞｼｯｸM-PRO" panose="020F0600000000000000" pitchFamily="50" charset="-128"/>
                        </a:rPr>
                        <a:t>周術期管理チーム薬剤師</a:t>
                      </a:r>
                    </a:p>
                  </a:txBody>
                  <a:tcPr marL="0" marR="0" marT="0" marB="0" anchor="ctr"/>
                </a:tc>
                <a:tc>
                  <a:txBody>
                    <a:bodyPr/>
                    <a:lstStyle/>
                    <a:p>
                      <a:pPr algn="l" fontAlgn="ctr"/>
                      <a:r>
                        <a:rPr lang="ja-JP" altLang="en-US" sz="1200" b="0" i="0" u="none" strike="noStrike">
                          <a:solidFill>
                            <a:srgbClr val="000000"/>
                          </a:solidFill>
                          <a:effectLst/>
                          <a:latin typeface="HG丸ｺﾞｼｯｸM-PRO" panose="020F0600000000000000" pitchFamily="50" charset="-128"/>
                          <a:ea typeface="HG丸ｺﾞｼｯｸM-PRO" panose="020F0600000000000000" pitchFamily="50" charset="-128"/>
                        </a:rPr>
                        <a:t>周術期管理チーム認定制度</a:t>
                      </a:r>
                    </a:p>
                  </a:txBody>
                  <a:tcPr marL="0" marR="0" marT="0" marB="0" anchor="ctr"/>
                </a:tc>
                <a:tc>
                  <a:txBody>
                    <a:bodyPr/>
                    <a:lstStyle/>
                    <a:p>
                      <a:pPr algn="ctr" fontAlgn="ctr"/>
                      <a:r>
                        <a:rPr lang="en-US" altLang="ja-JP"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1</a:t>
                      </a:r>
                    </a:p>
                  </a:txBody>
                  <a:tcPr marL="0" marR="0" marT="0" marB="0" anchor="ctr"/>
                </a:tc>
                <a:extLst>
                  <a:ext uri="{0D108BD9-81ED-4DB2-BD59-A6C34878D82A}">
                    <a16:rowId xmlns:a16="http://schemas.microsoft.com/office/drawing/2014/main" val="1693442263"/>
                  </a:ext>
                </a:extLst>
              </a:tr>
              <a:tr h="370840">
                <a:tc>
                  <a:txBody>
                    <a:bodyPr/>
                    <a:lstStyle/>
                    <a:p>
                      <a:pPr algn="l" fontAlgn="ctr"/>
                      <a:r>
                        <a:rPr lang="zh-TW" altLang="en-US" sz="1200" b="0" i="0" u="none" strike="noStrike">
                          <a:solidFill>
                            <a:srgbClr val="000000"/>
                          </a:solidFill>
                          <a:effectLst/>
                          <a:latin typeface="HG丸ｺﾞｼｯｸM-PRO" panose="020F0600000000000000" pitchFamily="50" charset="-128"/>
                          <a:ea typeface="HG丸ｺﾞｼｯｸM-PRO" panose="020F0600000000000000" pitchFamily="50" charset="-128"/>
                        </a:rPr>
                        <a:t>心不全療養指導士</a:t>
                      </a:r>
                    </a:p>
                  </a:txBody>
                  <a:tcPr marL="0" marR="0" marT="0" marB="0" anchor="ctr"/>
                </a:tc>
                <a:tc>
                  <a:txBody>
                    <a:bodyPr/>
                    <a:lstStyle/>
                    <a:p>
                      <a:pPr algn="l" fontAlgn="ctr"/>
                      <a:r>
                        <a:rPr lang="zh-CN" altLang="en-US" sz="1200" b="0" i="0" u="none" strike="noStrike">
                          <a:solidFill>
                            <a:srgbClr val="000000"/>
                          </a:solidFill>
                          <a:effectLst/>
                          <a:latin typeface="HG丸ｺﾞｼｯｸM-PRO" panose="020F0600000000000000" pitchFamily="50" charset="-128"/>
                          <a:ea typeface="HG丸ｺﾞｼｯｸM-PRO" panose="020F0600000000000000" pitchFamily="50" charset="-128"/>
                        </a:rPr>
                        <a:t>日本循環器学会</a:t>
                      </a:r>
                    </a:p>
                  </a:txBody>
                  <a:tcPr marL="0" marR="0" marT="0" marB="0" anchor="ctr"/>
                </a:tc>
                <a:tc>
                  <a:txBody>
                    <a:bodyPr/>
                    <a:lstStyle/>
                    <a:p>
                      <a:pPr algn="ctr" fontAlgn="ctr"/>
                      <a:r>
                        <a:rPr lang="en-US" altLang="ja-JP"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1</a:t>
                      </a:r>
                    </a:p>
                  </a:txBody>
                  <a:tcPr marL="0" marR="0" marT="0" marB="0" anchor="ctr"/>
                </a:tc>
                <a:extLst>
                  <a:ext uri="{0D108BD9-81ED-4DB2-BD59-A6C34878D82A}">
                    <a16:rowId xmlns:a16="http://schemas.microsoft.com/office/drawing/2014/main" val="105963601"/>
                  </a:ext>
                </a:extLst>
              </a:tr>
              <a:tr h="370840">
                <a:tc>
                  <a:txBody>
                    <a:bodyPr/>
                    <a:lstStyle/>
                    <a:p>
                      <a:pPr algn="l" fontAlgn="ctr"/>
                      <a:r>
                        <a:rPr lang="zh-TW" altLang="en-US" sz="1200" b="0" i="0" u="none" strike="noStrike">
                          <a:solidFill>
                            <a:srgbClr val="000000"/>
                          </a:solidFill>
                          <a:effectLst/>
                          <a:latin typeface="HG丸ｺﾞｼｯｸM-PRO" panose="020F0600000000000000" pitchFamily="50" charset="-128"/>
                          <a:ea typeface="HG丸ｺﾞｼｯｸM-PRO" panose="020F0600000000000000" pitchFamily="50" charset="-128"/>
                        </a:rPr>
                        <a:t>認定実務実習指導薬剤師</a:t>
                      </a:r>
                    </a:p>
                  </a:txBody>
                  <a:tcPr marL="0" marR="0" marT="0" marB="0" anchor="ctr"/>
                </a:tc>
                <a:tc>
                  <a:txBody>
                    <a:bodyPr/>
                    <a:lstStyle/>
                    <a:p>
                      <a:pPr algn="l" fontAlgn="ctr"/>
                      <a:r>
                        <a:rPr lang="ja-JP" altLang="en-US" sz="1200" b="0" i="0" u="none" strike="noStrike">
                          <a:solidFill>
                            <a:srgbClr val="000000"/>
                          </a:solidFill>
                          <a:effectLst/>
                          <a:latin typeface="HG丸ｺﾞｼｯｸM-PRO" panose="020F0600000000000000" pitchFamily="50" charset="-128"/>
                          <a:ea typeface="HG丸ｺﾞｼｯｸM-PRO" panose="020F0600000000000000" pitchFamily="50" charset="-128"/>
                        </a:rPr>
                        <a:t>日本薬剤師研修センター</a:t>
                      </a:r>
                    </a:p>
                  </a:txBody>
                  <a:tcPr marL="0" marR="0" marT="0" marB="0" anchor="ctr"/>
                </a:tc>
                <a:tc>
                  <a:txBody>
                    <a:bodyPr/>
                    <a:lstStyle/>
                    <a:p>
                      <a:pPr algn="ctr" fontAlgn="ctr"/>
                      <a:r>
                        <a:rPr lang="en-US" altLang="ja-JP"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7</a:t>
                      </a:r>
                    </a:p>
                  </a:txBody>
                  <a:tcPr marL="0" marR="0" marT="0" marB="0" anchor="ctr"/>
                </a:tc>
                <a:extLst>
                  <a:ext uri="{0D108BD9-81ED-4DB2-BD59-A6C34878D82A}">
                    <a16:rowId xmlns:a16="http://schemas.microsoft.com/office/drawing/2014/main" val="3337717498"/>
                  </a:ext>
                </a:extLst>
              </a:tr>
              <a:tr h="370840">
                <a:tc>
                  <a:txBody>
                    <a:bodyPr/>
                    <a:lstStyle/>
                    <a:p>
                      <a:pPr algn="l" fontAlgn="ctr"/>
                      <a:r>
                        <a:rPr lang="zh-TW" altLang="en-US" sz="1200" b="0" i="0" u="none" strike="noStrike">
                          <a:solidFill>
                            <a:srgbClr val="000000"/>
                          </a:solidFill>
                          <a:effectLst/>
                          <a:latin typeface="HG丸ｺﾞｼｯｸM-PRO" panose="020F0600000000000000" pitchFamily="50" charset="-128"/>
                          <a:ea typeface="HG丸ｺﾞｼｯｸM-PRO" panose="020F0600000000000000" pitchFamily="50" charset="-128"/>
                        </a:rPr>
                        <a:t>病院薬学認定薬剤師</a:t>
                      </a:r>
                    </a:p>
                  </a:txBody>
                  <a:tcPr marL="0" marR="0" marT="0" marB="0" anchor="ctr"/>
                </a:tc>
                <a:tc>
                  <a:txBody>
                    <a:bodyPr/>
                    <a:lstStyle/>
                    <a:p>
                      <a:pPr algn="l" fontAlgn="ctr"/>
                      <a:r>
                        <a:rPr lang="ja-JP" altLang="en-US" sz="1200" b="0" i="0" u="none" strike="noStrike">
                          <a:solidFill>
                            <a:srgbClr val="000000"/>
                          </a:solidFill>
                          <a:effectLst/>
                          <a:latin typeface="HG丸ｺﾞｼｯｸM-PRO" panose="020F0600000000000000" pitchFamily="50" charset="-128"/>
                          <a:ea typeface="HG丸ｺﾞｼｯｸM-PRO" panose="020F0600000000000000" pitchFamily="50" charset="-128"/>
                        </a:rPr>
                        <a:t>日本病院薬剤師会</a:t>
                      </a:r>
                    </a:p>
                  </a:txBody>
                  <a:tcPr marL="0" marR="0" marT="0" marB="0" anchor="ctr"/>
                </a:tc>
                <a:tc>
                  <a:txBody>
                    <a:bodyPr/>
                    <a:lstStyle/>
                    <a:p>
                      <a:pPr algn="ctr" fontAlgn="ctr"/>
                      <a:r>
                        <a:rPr lang="en-US" altLang="ja-JP" sz="1200" b="0" i="0" u="none" strike="noStrike" dirty="0">
                          <a:solidFill>
                            <a:srgbClr val="000000"/>
                          </a:solidFill>
                          <a:effectLst/>
                          <a:latin typeface="HG丸ｺﾞｼｯｸM-PRO" panose="020F0600000000000000" pitchFamily="50" charset="-128"/>
                          <a:ea typeface="HG丸ｺﾞｼｯｸM-PRO" panose="020F0600000000000000" pitchFamily="50" charset="-128"/>
                        </a:rPr>
                        <a:t>12</a:t>
                      </a:r>
                    </a:p>
                  </a:txBody>
                  <a:tcPr marL="0" marR="0" marT="0" marB="0" anchor="ctr"/>
                </a:tc>
                <a:extLst>
                  <a:ext uri="{0D108BD9-81ED-4DB2-BD59-A6C34878D82A}">
                    <a16:rowId xmlns:a16="http://schemas.microsoft.com/office/drawing/2014/main" val="829905311"/>
                  </a:ext>
                </a:extLst>
              </a:tr>
            </a:tbl>
          </a:graphicData>
        </a:graphic>
      </p:graphicFrame>
    </p:spTree>
    <p:extLst>
      <p:ext uri="{BB962C8B-B14F-4D97-AF65-F5344CB8AC3E}">
        <p14:creationId xmlns:p14="http://schemas.microsoft.com/office/powerpoint/2010/main" val="23117651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365126"/>
            <a:ext cx="7886700" cy="863599"/>
          </a:xfrm>
        </p:spPr>
        <p:txBody>
          <a:bodyPr>
            <a:normAutofit/>
          </a:bodyPr>
          <a:lstStyle/>
          <a:p>
            <a:r>
              <a:rPr lang="ja-JP" altLang="en-US" dirty="0" smtClean="0">
                <a:latin typeface="HG丸ｺﾞｼｯｸM-PRO" panose="020F0600000000000000" pitchFamily="50" charset="-128"/>
                <a:ea typeface="HG丸ｺﾞｼｯｸM-PRO" panose="020F0600000000000000" pitchFamily="50" charset="-128"/>
              </a:rPr>
              <a:t>学会発表</a:t>
            </a:r>
            <a:r>
              <a:rPr lang="ja-JP" altLang="en-US" sz="2800" dirty="0" smtClean="0">
                <a:latin typeface="HG丸ｺﾞｼｯｸM-PRO" panose="020F0600000000000000" pitchFamily="50" charset="-128"/>
                <a:ea typeface="HG丸ｺﾞｼｯｸM-PRO" panose="020F0600000000000000" pitchFamily="50" charset="-128"/>
              </a:rPr>
              <a:t>（</a:t>
            </a:r>
            <a:r>
              <a:rPr lang="en-US" altLang="ja-JP" sz="2800" dirty="0" smtClean="0">
                <a:latin typeface="HG丸ｺﾞｼｯｸM-PRO" panose="020F0600000000000000" pitchFamily="50" charset="-128"/>
                <a:ea typeface="HG丸ｺﾞｼｯｸM-PRO" panose="020F0600000000000000" pitchFamily="50" charset="-128"/>
              </a:rPr>
              <a:t>2022</a:t>
            </a:r>
            <a:r>
              <a:rPr lang="ja-JP" altLang="en-US" sz="2800" dirty="0" smtClean="0">
                <a:latin typeface="HG丸ｺﾞｼｯｸM-PRO" panose="020F0600000000000000" pitchFamily="50" charset="-128"/>
                <a:ea typeface="HG丸ｺﾞｼｯｸM-PRO" panose="020F0600000000000000" pitchFamily="50" charset="-128"/>
              </a:rPr>
              <a:t>年度～</a:t>
            </a:r>
            <a:r>
              <a:rPr lang="en-US" altLang="ja-JP" sz="2800" dirty="0" smtClean="0">
                <a:latin typeface="HG丸ｺﾞｼｯｸM-PRO" panose="020F0600000000000000" pitchFamily="50" charset="-128"/>
                <a:ea typeface="HG丸ｺﾞｼｯｸM-PRO" panose="020F0600000000000000" pitchFamily="50" charset="-128"/>
              </a:rPr>
              <a:t>2024</a:t>
            </a:r>
            <a:r>
              <a:rPr lang="ja-JP" altLang="en-US" sz="2800" smtClean="0">
                <a:latin typeface="HG丸ｺﾞｼｯｸM-PRO" panose="020F0600000000000000" pitchFamily="50" charset="-128"/>
                <a:ea typeface="HG丸ｺﾞｼｯｸM-PRO" panose="020F0600000000000000" pitchFamily="50" charset="-128"/>
              </a:rPr>
              <a:t>年</a:t>
            </a:r>
            <a:r>
              <a:rPr lang="ja-JP" altLang="en-US" sz="2800">
                <a:latin typeface="HG丸ｺﾞｼｯｸM-PRO" panose="020F0600000000000000" pitchFamily="50" charset="-128"/>
                <a:ea typeface="HG丸ｺﾞｼｯｸM-PRO" panose="020F0600000000000000" pitchFamily="50" charset="-128"/>
              </a:rPr>
              <a:t>度</a:t>
            </a:r>
            <a:r>
              <a:rPr lang="ja-JP" altLang="en-US" sz="2800" smtClean="0">
                <a:latin typeface="HG丸ｺﾞｼｯｸM-PRO" panose="020F0600000000000000" pitchFamily="50" charset="-128"/>
                <a:ea typeface="HG丸ｺﾞｼｯｸM-PRO" panose="020F0600000000000000" pitchFamily="50" charset="-128"/>
              </a:rPr>
              <a:t>）</a:t>
            </a:r>
            <a:endParaRPr kumimoji="1" lang="ja-JP" altLang="en-US" sz="2800" dirty="0">
              <a:latin typeface="HG丸ｺﾞｼｯｸM-PRO" panose="020F0600000000000000" pitchFamily="50" charset="-128"/>
              <a:ea typeface="HG丸ｺﾞｼｯｸM-PRO" panose="020F0600000000000000" pitchFamily="50" charset="-128"/>
            </a:endParaRPr>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1242404574"/>
              </p:ext>
            </p:extLst>
          </p:nvPr>
        </p:nvGraphicFramePr>
        <p:xfrm>
          <a:off x="628650" y="1581149"/>
          <a:ext cx="7886700" cy="4427467"/>
        </p:xfrm>
        <a:graphic>
          <a:graphicData uri="http://schemas.openxmlformats.org/drawingml/2006/table">
            <a:tbl>
              <a:tblPr firstRow="1" bandRow="1">
                <a:tableStyleId>{21E4AEA4-8DFA-4A89-87EB-49C32662AFE0}</a:tableStyleId>
              </a:tblPr>
              <a:tblGrid>
                <a:gridCol w="1181100">
                  <a:extLst>
                    <a:ext uri="{9D8B030D-6E8A-4147-A177-3AD203B41FA5}">
                      <a16:colId xmlns:a16="http://schemas.microsoft.com/office/drawing/2014/main" val="1651887126"/>
                    </a:ext>
                  </a:extLst>
                </a:gridCol>
                <a:gridCol w="2266950">
                  <a:extLst>
                    <a:ext uri="{9D8B030D-6E8A-4147-A177-3AD203B41FA5}">
                      <a16:colId xmlns:a16="http://schemas.microsoft.com/office/drawing/2014/main" val="1870640736"/>
                    </a:ext>
                  </a:extLst>
                </a:gridCol>
                <a:gridCol w="3076575">
                  <a:extLst>
                    <a:ext uri="{9D8B030D-6E8A-4147-A177-3AD203B41FA5}">
                      <a16:colId xmlns:a16="http://schemas.microsoft.com/office/drawing/2014/main" val="158708422"/>
                    </a:ext>
                  </a:extLst>
                </a:gridCol>
                <a:gridCol w="1362075">
                  <a:extLst>
                    <a:ext uri="{9D8B030D-6E8A-4147-A177-3AD203B41FA5}">
                      <a16:colId xmlns:a16="http://schemas.microsoft.com/office/drawing/2014/main" val="4220274625"/>
                    </a:ext>
                  </a:extLst>
                </a:gridCol>
              </a:tblGrid>
              <a:tr h="639072">
                <a:tc>
                  <a:txBody>
                    <a:bodyPr/>
                    <a:lstStyle/>
                    <a:p>
                      <a:pPr algn="ctr" fontAlgn="ctr"/>
                      <a:r>
                        <a:rPr lang="ja-JP" altLang="en-US" sz="1100" b="0" i="0" u="none" strike="noStrike" dirty="0">
                          <a:solidFill>
                            <a:srgbClr val="000000"/>
                          </a:solidFill>
                          <a:effectLst/>
                          <a:latin typeface="HG丸ｺﾞｼｯｸM-PRO" panose="020F0600000000000000" pitchFamily="50" charset="-128"/>
                          <a:ea typeface="HG丸ｺﾞｼｯｸM-PRO" panose="020F0600000000000000" pitchFamily="50" charset="-128"/>
                        </a:rPr>
                        <a:t>開催日</a:t>
                      </a:r>
                    </a:p>
                  </a:txBody>
                  <a:tcPr marL="9525" marR="9525" marT="9525" marB="0" anchor="ctr"/>
                </a:tc>
                <a:tc>
                  <a:txBody>
                    <a:bodyPr/>
                    <a:lstStyle/>
                    <a:p>
                      <a:pPr algn="ctr" fontAlgn="ctr"/>
                      <a:r>
                        <a:rPr lang="ja-JP" altLang="en-US" sz="11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学会名</a:t>
                      </a:r>
                      <a:endParaRPr lang="ja-JP" altLang="en-US"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ctr" fontAlgn="ctr"/>
                      <a:r>
                        <a:rPr lang="ja-JP" altLang="en-US" sz="11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演　　題</a:t>
                      </a:r>
                      <a:endParaRPr lang="ja-JP" altLang="en-US"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tc>
                  <a:txBody>
                    <a:bodyPr/>
                    <a:lstStyle/>
                    <a:p>
                      <a:pPr algn="ctr" fontAlgn="ctr"/>
                      <a:r>
                        <a:rPr lang="ja-JP" altLang="en-US" sz="11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演　　者</a:t>
                      </a:r>
                      <a:endParaRPr lang="ja-JP" altLang="en-US"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extLst>
                  <a:ext uri="{0D108BD9-81ED-4DB2-BD59-A6C34878D82A}">
                    <a16:rowId xmlns:a16="http://schemas.microsoft.com/office/drawing/2014/main" val="2982319647"/>
                  </a:ext>
                </a:extLst>
              </a:tr>
              <a:tr h="732529">
                <a:tc>
                  <a:txBody>
                    <a:bodyPr/>
                    <a:lstStyle/>
                    <a:p>
                      <a:pPr algn="r" fontAlgn="ctr"/>
                      <a:r>
                        <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rPr>
                        <a:t>2022.07.08</a:t>
                      </a:r>
                    </a:p>
                  </a:txBody>
                  <a:tcPr marL="9525" marR="9525" marT="9525" marB="0" anchor="ctr"/>
                </a:tc>
                <a:tc>
                  <a:txBody>
                    <a:bodyPr/>
                    <a:lstStyle/>
                    <a:p>
                      <a:pPr algn="l" fontAlgn="ctr"/>
                      <a:r>
                        <a:rPr lang="ja-JP" altLang="en-US" sz="1100" b="0" i="0" u="none" strike="noStrike" dirty="0">
                          <a:solidFill>
                            <a:srgbClr val="000000"/>
                          </a:solidFill>
                          <a:effectLst/>
                          <a:latin typeface="HG丸ｺﾞｼｯｸM-PRO" panose="020F0600000000000000" pitchFamily="50" charset="-128"/>
                          <a:ea typeface="HG丸ｺﾞｼｯｸM-PRO" panose="020F0600000000000000" pitchFamily="50" charset="-128"/>
                        </a:rPr>
                        <a:t>第</a:t>
                      </a:r>
                      <a:r>
                        <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rPr>
                        <a:t>23</a:t>
                      </a:r>
                      <a:r>
                        <a:rPr lang="ja-JP" altLang="en-US" sz="1100" b="0" i="0" u="none" strike="noStrike" dirty="0">
                          <a:solidFill>
                            <a:srgbClr val="000000"/>
                          </a:solidFill>
                          <a:effectLst/>
                          <a:latin typeface="HG丸ｺﾞｼｯｸM-PRO" panose="020F0600000000000000" pitchFamily="50" charset="-128"/>
                          <a:ea typeface="HG丸ｺﾞｼｯｸM-PRO" panose="020F0600000000000000" pitchFamily="50" charset="-128"/>
                        </a:rPr>
                        <a:t>回日本医療マネジメント学会</a:t>
                      </a:r>
                    </a:p>
                  </a:txBody>
                  <a:tcPr marL="9525" marR="9525" marT="9525" marB="0" anchor="ctr"/>
                </a:tc>
                <a:tc>
                  <a:txBody>
                    <a:bodyPr/>
                    <a:lstStyle/>
                    <a:p>
                      <a:pPr algn="l" fontAlgn="ctr"/>
                      <a:r>
                        <a:rPr lang="ja-JP" altLang="en-US" sz="1100" b="0" i="0" u="none" strike="noStrike" dirty="0">
                          <a:solidFill>
                            <a:srgbClr val="000000"/>
                          </a:solidFill>
                          <a:effectLst/>
                          <a:latin typeface="HG丸ｺﾞｼｯｸM-PRO" panose="020F0600000000000000" pitchFamily="50" charset="-128"/>
                          <a:ea typeface="HG丸ｺﾞｼｯｸM-PRO" panose="020F0600000000000000" pitchFamily="50" charset="-128"/>
                        </a:rPr>
                        <a:t>認知症ケアチームによる不眠・不穏時指示、及びクリティカルパスの眠剤変更の取り組み</a:t>
                      </a:r>
                    </a:p>
                  </a:txBody>
                  <a:tcPr marL="9525" marR="9525" marT="9525" marB="0" anchor="ctr"/>
                </a:tc>
                <a:tc>
                  <a:txBody>
                    <a:bodyPr/>
                    <a:lstStyle/>
                    <a:p>
                      <a:pPr algn="ctr" fontAlgn="ctr"/>
                      <a:r>
                        <a:rPr lang="ja-JP" altLang="en-US" sz="1100" b="0" i="0" u="none" strike="noStrike">
                          <a:solidFill>
                            <a:srgbClr val="000000"/>
                          </a:solidFill>
                          <a:effectLst/>
                          <a:latin typeface="HG丸ｺﾞｼｯｸM-PRO" panose="020F0600000000000000" pitchFamily="50" charset="-128"/>
                          <a:ea typeface="HG丸ｺﾞｼｯｸM-PRO" panose="020F0600000000000000" pitchFamily="50" charset="-128"/>
                        </a:rPr>
                        <a:t>酒井　宏徳</a:t>
                      </a:r>
                    </a:p>
                  </a:txBody>
                  <a:tcPr marL="9525" marR="9525" marT="9525" marB="0" anchor="ctr"/>
                </a:tc>
                <a:extLst>
                  <a:ext uri="{0D108BD9-81ED-4DB2-BD59-A6C34878D82A}">
                    <a16:rowId xmlns:a16="http://schemas.microsoft.com/office/drawing/2014/main" val="4032749299"/>
                  </a:ext>
                </a:extLst>
              </a:tr>
              <a:tr h="660941">
                <a:tc>
                  <a:txBody>
                    <a:bodyPr/>
                    <a:lstStyle/>
                    <a:p>
                      <a:pPr algn="r" fontAlgn="ctr"/>
                      <a:r>
                        <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rPr>
                        <a:t>2023.09.29</a:t>
                      </a:r>
                    </a:p>
                  </a:txBody>
                  <a:tcPr marL="9525" marR="9525" marT="9525" marB="0" anchor="ctr"/>
                </a:tc>
                <a:tc>
                  <a:txBody>
                    <a:bodyPr/>
                    <a:lstStyle/>
                    <a:p>
                      <a:pPr algn="l" fontAlgn="ctr"/>
                      <a:r>
                        <a:rPr lang="zh-CN" altLang="en-US" sz="1100" b="0" i="0" u="none" strike="noStrike" dirty="0">
                          <a:solidFill>
                            <a:srgbClr val="000000"/>
                          </a:solidFill>
                          <a:effectLst/>
                          <a:latin typeface="HG丸ｺﾞｼｯｸM-PRO" panose="020F0600000000000000" pitchFamily="50" charset="-128"/>
                          <a:ea typeface="HG丸ｺﾞｼｯｸM-PRO" panose="020F0600000000000000" pitchFamily="50" charset="-128"/>
                        </a:rPr>
                        <a:t>第</a:t>
                      </a:r>
                      <a:r>
                        <a:rPr lang="en-US" altLang="zh-CN" sz="1100" b="0" i="0" u="none" strike="noStrike" dirty="0">
                          <a:solidFill>
                            <a:srgbClr val="000000"/>
                          </a:solidFill>
                          <a:effectLst/>
                          <a:latin typeface="HG丸ｺﾞｼｯｸM-PRO" panose="020F0600000000000000" pitchFamily="50" charset="-128"/>
                          <a:ea typeface="HG丸ｺﾞｼｯｸM-PRO" panose="020F0600000000000000" pitchFamily="50" charset="-128"/>
                        </a:rPr>
                        <a:t>25</a:t>
                      </a:r>
                      <a:r>
                        <a:rPr lang="zh-CN" altLang="en-US" sz="1100" b="0" i="0" u="none" strike="noStrike" dirty="0">
                          <a:solidFill>
                            <a:srgbClr val="000000"/>
                          </a:solidFill>
                          <a:effectLst/>
                          <a:latin typeface="HG丸ｺﾞｼｯｸM-PRO" panose="020F0600000000000000" pitchFamily="50" charset="-128"/>
                          <a:ea typeface="HG丸ｺﾞｼｯｸM-PRO" panose="020F0600000000000000" pitchFamily="50" charset="-128"/>
                        </a:rPr>
                        <a:t>回日本骨粗鬆症学会</a:t>
                      </a:r>
                    </a:p>
                  </a:txBody>
                  <a:tcPr marL="9525" marR="9525" marT="9525" marB="0" anchor="ctr"/>
                </a:tc>
                <a:tc>
                  <a:txBody>
                    <a:bodyPr/>
                    <a:lstStyle/>
                    <a:p>
                      <a:pPr algn="l" fontAlgn="ctr"/>
                      <a:r>
                        <a:rPr lang="ja-JP" altLang="en-US" sz="1100" b="0" i="0" u="none" strike="noStrike" dirty="0">
                          <a:solidFill>
                            <a:srgbClr val="000000"/>
                          </a:solidFill>
                          <a:effectLst/>
                          <a:latin typeface="HG丸ｺﾞｼｯｸM-PRO" panose="020F0600000000000000" pitchFamily="50" charset="-128"/>
                          <a:ea typeface="HG丸ｺﾞｼｯｸM-PRO" panose="020F0600000000000000" pitchFamily="50" charset="-128"/>
                        </a:rPr>
                        <a:t>大腿骨近位部骨折患者におけるポリファーマシーに関する実態調査について</a:t>
                      </a:r>
                    </a:p>
                  </a:txBody>
                  <a:tcPr marL="9525" marR="9525" marT="9525" marB="0" anchor="ctr"/>
                </a:tc>
                <a:tc>
                  <a:txBody>
                    <a:bodyPr/>
                    <a:lstStyle/>
                    <a:p>
                      <a:pPr algn="ctr" fontAlgn="ctr"/>
                      <a:r>
                        <a:rPr lang="ja-JP" altLang="en-US" sz="1100" b="0" i="0" u="none" strike="noStrike" dirty="0">
                          <a:solidFill>
                            <a:srgbClr val="000000"/>
                          </a:solidFill>
                          <a:effectLst/>
                          <a:latin typeface="HG丸ｺﾞｼｯｸM-PRO" panose="020F0600000000000000" pitchFamily="50" charset="-128"/>
                          <a:ea typeface="HG丸ｺﾞｼｯｸM-PRO" panose="020F0600000000000000" pitchFamily="50" charset="-128"/>
                        </a:rPr>
                        <a:t>今井　結衣</a:t>
                      </a:r>
                    </a:p>
                  </a:txBody>
                  <a:tcPr marL="9525" marR="9525" marT="9525" marB="0" anchor="ctr"/>
                </a:tc>
                <a:extLst>
                  <a:ext uri="{0D108BD9-81ED-4DB2-BD59-A6C34878D82A}">
                    <a16:rowId xmlns:a16="http://schemas.microsoft.com/office/drawing/2014/main" val="853544535"/>
                  </a:ext>
                </a:extLst>
              </a:tr>
              <a:tr h="692528">
                <a:tc>
                  <a:txBody>
                    <a:bodyPr/>
                    <a:lstStyle/>
                    <a:p>
                      <a:pPr algn="r" fontAlgn="ctr"/>
                      <a:r>
                        <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rPr>
                        <a:t>2024.03.02</a:t>
                      </a:r>
                    </a:p>
                  </a:txBody>
                  <a:tcPr marL="9525" marR="9525" marT="9525" marB="0" anchor="ctr"/>
                </a:tc>
                <a:tc>
                  <a:txBody>
                    <a:bodyPr/>
                    <a:lstStyle/>
                    <a:p>
                      <a:pPr algn="l" fontAlgn="ctr"/>
                      <a:r>
                        <a:rPr lang="ja-JP" altLang="en-US" sz="1100" b="0" i="0" u="none" strike="noStrike" dirty="0">
                          <a:solidFill>
                            <a:srgbClr val="000000"/>
                          </a:solidFill>
                          <a:effectLst/>
                          <a:latin typeface="HG丸ｺﾞｼｯｸM-PRO" panose="020F0600000000000000" pitchFamily="50" charset="-128"/>
                          <a:ea typeface="HG丸ｺﾞｼｯｸM-PRO" panose="020F0600000000000000" pitchFamily="50" charset="-128"/>
                        </a:rPr>
                        <a:t>第</a:t>
                      </a:r>
                      <a:r>
                        <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rPr>
                        <a:t>13</a:t>
                      </a:r>
                      <a:r>
                        <a:rPr lang="ja-JP" altLang="en-US" sz="1100" b="0" i="0" u="none" strike="noStrike" dirty="0">
                          <a:solidFill>
                            <a:srgbClr val="000000"/>
                          </a:solidFill>
                          <a:effectLst/>
                          <a:latin typeface="HG丸ｺﾞｼｯｸM-PRO" panose="020F0600000000000000" pitchFamily="50" charset="-128"/>
                          <a:ea typeface="HG丸ｺﾞｼｯｸM-PRO" panose="020F0600000000000000" pitchFamily="50" charset="-128"/>
                        </a:rPr>
                        <a:t>回日本臨床腫瘍薬学会学術大会</a:t>
                      </a:r>
                      <a:r>
                        <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rPr>
                        <a:t>2024</a:t>
                      </a:r>
                    </a:p>
                  </a:txBody>
                  <a:tcPr marL="9525" marR="9525" marT="9525" marB="0" anchor="ctr"/>
                </a:tc>
                <a:tc>
                  <a:txBody>
                    <a:bodyPr/>
                    <a:lstStyle/>
                    <a:p>
                      <a:pPr algn="l" fontAlgn="ctr"/>
                      <a:r>
                        <a:rPr lang="ja-JP" altLang="en-US" sz="1100" b="0" i="0" u="none" strike="noStrike" dirty="0">
                          <a:solidFill>
                            <a:srgbClr val="000000"/>
                          </a:solidFill>
                          <a:effectLst/>
                          <a:latin typeface="HG丸ｺﾞｼｯｸM-PRO" panose="020F0600000000000000" pitchFamily="50" charset="-128"/>
                          <a:ea typeface="HG丸ｺﾞｼｯｸM-PRO" panose="020F0600000000000000" pitchFamily="50" charset="-128"/>
                        </a:rPr>
                        <a:t>副作用のためペグフィルグラスチムが使用できなかったカバジタキセル投与患者の一例</a:t>
                      </a:r>
                    </a:p>
                  </a:txBody>
                  <a:tcPr marL="9525" marR="9525" marT="9525" marB="0" anchor="ctr"/>
                </a:tc>
                <a:tc>
                  <a:txBody>
                    <a:bodyPr/>
                    <a:lstStyle/>
                    <a:p>
                      <a:pPr algn="ctr" fontAlgn="ctr"/>
                      <a:r>
                        <a:rPr lang="ja-JP" altLang="en-US" sz="1100" b="0" i="0" u="none" strike="noStrike">
                          <a:solidFill>
                            <a:srgbClr val="000000"/>
                          </a:solidFill>
                          <a:effectLst/>
                          <a:latin typeface="HG丸ｺﾞｼｯｸM-PRO" panose="020F0600000000000000" pitchFamily="50" charset="-128"/>
                          <a:ea typeface="HG丸ｺﾞｼｯｸM-PRO" panose="020F0600000000000000" pitchFamily="50" charset="-128"/>
                        </a:rPr>
                        <a:t>井上　徹雄</a:t>
                      </a:r>
                    </a:p>
                  </a:txBody>
                  <a:tcPr marL="9525" marR="9525" marT="9525" marB="0" anchor="ctr"/>
                </a:tc>
                <a:extLst>
                  <a:ext uri="{0D108BD9-81ED-4DB2-BD59-A6C34878D82A}">
                    <a16:rowId xmlns:a16="http://schemas.microsoft.com/office/drawing/2014/main" val="718615488"/>
                  </a:ext>
                </a:extLst>
              </a:tr>
              <a:tr h="649082">
                <a:tc>
                  <a:txBody>
                    <a:bodyPr/>
                    <a:lstStyle/>
                    <a:p>
                      <a:pPr algn="r" fontAlgn="ctr"/>
                      <a:r>
                        <a:rPr lang="en-US" altLang="ja-JP" sz="1100" b="0" i="0" u="none" strike="noStrike">
                          <a:solidFill>
                            <a:srgbClr val="000000"/>
                          </a:solidFill>
                          <a:effectLst/>
                          <a:latin typeface="HG丸ｺﾞｼｯｸM-PRO" panose="020F0600000000000000" pitchFamily="50" charset="-128"/>
                          <a:ea typeface="HG丸ｺﾞｼｯｸM-PRO" panose="020F0600000000000000" pitchFamily="50" charset="-128"/>
                        </a:rPr>
                        <a:t>2024.06.21</a:t>
                      </a:r>
                    </a:p>
                  </a:txBody>
                  <a:tcPr marL="9525" marR="9525" marT="9525" marB="0" anchor="ctr"/>
                </a:tc>
                <a:tc>
                  <a:txBody>
                    <a:bodyPr/>
                    <a:lstStyle/>
                    <a:p>
                      <a:pPr algn="l" fontAlgn="ctr"/>
                      <a:r>
                        <a:rPr lang="ja-JP" altLang="en-US" sz="1100" b="0" i="0" u="none" strike="noStrike" dirty="0">
                          <a:solidFill>
                            <a:srgbClr val="000000"/>
                          </a:solidFill>
                          <a:effectLst/>
                          <a:latin typeface="HG丸ｺﾞｼｯｸM-PRO" panose="020F0600000000000000" pitchFamily="50" charset="-128"/>
                          <a:ea typeface="HG丸ｺﾞｼｯｸM-PRO" panose="020F0600000000000000" pitchFamily="50" charset="-128"/>
                        </a:rPr>
                        <a:t>第</a:t>
                      </a:r>
                      <a:r>
                        <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rPr>
                        <a:t>26</a:t>
                      </a:r>
                      <a:r>
                        <a:rPr lang="ja-JP" altLang="en-US" sz="1100" b="0" i="0" u="none" strike="noStrike" dirty="0">
                          <a:solidFill>
                            <a:srgbClr val="000000"/>
                          </a:solidFill>
                          <a:effectLst/>
                          <a:latin typeface="HG丸ｺﾞｼｯｸM-PRO" panose="020F0600000000000000" pitchFamily="50" charset="-128"/>
                          <a:ea typeface="HG丸ｺﾞｼｯｸM-PRO" panose="020F0600000000000000" pitchFamily="50" charset="-128"/>
                        </a:rPr>
                        <a:t>回日本医療マネジメント学会</a:t>
                      </a:r>
                    </a:p>
                  </a:txBody>
                  <a:tcPr marL="9525" marR="9525" marT="9525" marB="0" anchor="ctr"/>
                </a:tc>
                <a:tc>
                  <a:txBody>
                    <a:bodyPr/>
                    <a:lstStyle/>
                    <a:p>
                      <a:pPr algn="l" fontAlgn="ctr"/>
                      <a:r>
                        <a:rPr lang="ja-JP" altLang="en-US" sz="1100" b="0" i="0" u="none" strike="noStrike" dirty="0">
                          <a:solidFill>
                            <a:srgbClr val="000000"/>
                          </a:solidFill>
                          <a:effectLst/>
                          <a:latin typeface="HG丸ｺﾞｼｯｸM-PRO" panose="020F0600000000000000" pitchFamily="50" charset="-128"/>
                          <a:ea typeface="HG丸ｺﾞｼｯｸM-PRO" panose="020F0600000000000000" pitchFamily="50" charset="-128"/>
                        </a:rPr>
                        <a:t>認知症ケアチームの活動による、医療安全に対する効果について</a:t>
                      </a:r>
                    </a:p>
                  </a:txBody>
                  <a:tcPr marL="9525" marR="9525" marT="9525" marB="0" anchor="ctr"/>
                </a:tc>
                <a:tc>
                  <a:txBody>
                    <a:bodyPr/>
                    <a:lstStyle/>
                    <a:p>
                      <a:pPr algn="ctr" fontAlgn="ctr"/>
                      <a:r>
                        <a:rPr lang="ja-JP" altLang="en-US" sz="1100" b="0" i="0" u="none" strike="noStrike" dirty="0">
                          <a:solidFill>
                            <a:srgbClr val="000000"/>
                          </a:solidFill>
                          <a:effectLst/>
                          <a:latin typeface="HG丸ｺﾞｼｯｸM-PRO" panose="020F0600000000000000" pitchFamily="50" charset="-128"/>
                          <a:ea typeface="HG丸ｺﾞｼｯｸM-PRO" panose="020F0600000000000000" pitchFamily="50" charset="-128"/>
                        </a:rPr>
                        <a:t>酒井　宏徳</a:t>
                      </a:r>
                    </a:p>
                  </a:txBody>
                  <a:tcPr marL="9525" marR="9525" marT="9525" marB="0" anchor="ctr"/>
                </a:tc>
                <a:extLst>
                  <a:ext uri="{0D108BD9-81ED-4DB2-BD59-A6C34878D82A}">
                    <a16:rowId xmlns:a16="http://schemas.microsoft.com/office/drawing/2014/main" val="199438287"/>
                  </a:ext>
                </a:extLst>
              </a:tr>
              <a:tr h="603654">
                <a:tc>
                  <a:txBody>
                    <a:bodyPr/>
                    <a:lstStyle/>
                    <a:p>
                      <a:pPr algn="r" fontAlgn="ctr"/>
                      <a:r>
                        <a:rPr lang="en-US" altLang="ja-JP" sz="1100" b="0" i="0" u="none" strike="noStrike">
                          <a:solidFill>
                            <a:srgbClr val="000000"/>
                          </a:solidFill>
                          <a:effectLst/>
                          <a:latin typeface="HG丸ｺﾞｼｯｸM-PRO" panose="020F0600000000000000" pitchFamily="50" charset="-128"/>
                          <a:ea typeface="HG丸ｺﾞｼｯｸM-PRO" panose="020F0600000000000000" pitchFamily="50" charset="-128"/>
                        </a:rPr>
                        <a:t>2025.01.25</a:t>
                      </a:r>
                    </a:p>
                  </a:txBody>
                  <a:tcPr marL="9525" marR="9525" marT="9525" marB="0" anchor="ctr"/>
                </a:tc>
                <a:tc>
                  <a:txBody>
                    <a:bodyPr/>
                    <a:lstStyle/>
                    <a:p>
                      <a:pPr algn="l" fontAlgn="ctr"/>
                      <a:r>
                        <a:rPr lang="zh-CN" altLang="en-US" sz="1100" b="0" i="0" u="none" strike="noStrike">
                          <a:solidFill>
                            <a:srgbClr val="000000"/>
                          </a:solidFill>
                          <a:effectLst/>
                          <a:latin typeface="HG丸ｺﾞｼｯｸM-PRO" panose="020F0600000000000000" pitchFamily="50" charset="-128"/>
                          <a:ea typeface="HG丸ｺﾞｼｯｸM-PRO" panose="020F0600000000000000" pitchFamily="50" charset="-128"/>
                        </a:rPr>
                        <a:t>日本病院薬剤師会　近畿学術大会</a:t>
                      </a:r>
                    </a:p>
                  </a:txBody>
                  <a:tcPr marL="9525" marR="9525" marT="9525" marB="0" anchor="ctr"/>
                </a:tc>
                <a:tc>
                  <a:txBody>
                    <a:bodyPr/>
                    <a:lstStyle/>
                    <a:p>
                      <a:pPr algn="l" fontAlgn="ctr"/>
                      <a:r>
                        <a:rPr lang="ja-JP" altLang="en-US" sz="1100" b="0" i="0" u="none" strike="noStrike" dirty="0">
                          <a:solidFill>
                            <a:srgbClr val="000000"/>
                          </a:solidFill>
                          <a:effectLst/>
                          <a:latin typeface="HG丸ｺﾞｼｯｸM-PRO" panose="020F0600000000000000" pitchFamily="50" charset="-128"/>
                          <a:ea typeface="HG丸ｺﾞｼｯｸM-PRO" panose="020F0600000000000000" pitchFamily="50" charset="-128"/>
                        </a:rPr>
                        <a:t>終末期の難治性せん妄に対しアセナピン舌下錠が有効であった一例</a:t>
                      </a:r>
                    </a:p>
                  </a:txBody>
                  <a:tcPr marL="9525" marR="9525" marT="9525" marB="0" anchor="ctr"/>
                </a:tc>
                <a:tc>
                  <a:txBody>
                    <a:bodyPr/>
                    <a:lstStyle/>
                    <a:p>
                      <a:pPr algn="ctr" fontAlgn="ctr"/>
                      <a:r>
                        <a:rPr lang="ja-JP" altLang="en-US" sz="1100" b="0" i="0" u="none" strike="noStrike" dirty="0">
                          <a:solidFill>
                            <a:srgbClr val="000000"/>
                          </a:solidFill>
                          <a:effectLst/>
                          <a:latin typeface="HG丸ｺﾞｼｯｸM-PRO" panose="020F0600000000000000" pitchFamily="50" charset="-128"/>
                          <a:ea typeface="HG丸ｺﾞｼｯｸM-PRO" panose="020F0600000000000000" pitchFamily="50" charset="-128"/>
                        </a:rPr>
                        <a:t>田口　あさみ</a:t>
                      </a:r>
                    </a:p>
                  </a:txBody>
                  <a:tcPr marL="9525" marR="9525" marT="9525" marB="0" anchor="ctr"/>
                </a:tc>
                <a:extLst>
                  <a:ext uri="{0D108BD9-81ED-4DB2-BD59-A6C34878D82A}">
                    <a16:rowId xmlns:a16="http://schemas.microsoft.com/office/drawing/2014/main" val="1639508740"/>
                  </a:ext>
                </a:extLst>
              </a:tr>
              <a:tr h="449661">
                <a:tc>
                  <a:txBody>
                    <a:bodyPr/>
                    <a:lstStyle/>
                    <a:p>
                      <a:pPr algn="r" fontAlgn="ctr"/>
                      <a:r>
                        <a:rPr lang="en-US" altLang="ja-JP" sz="1100" b="0" i="0" u="none" strike="noStrike">
                          <a:solidFill>
                            <a:srgbClr val="000000"/>
                          </a:solidFill>
                          <a:effectLst/>
                          <a:latin typeface="HG丸ｺﾞｼｯｸM-PRO" panose="020F0600000000000000" pitchFamily="50" charset="-128"/>
                          <a:ea typeface="HG丸ｺﾞｼｯｸM-PRO" panose="020F0600000000000000" pitchFamily="50" charset="-128"/>
                        </a:rPr>
                        <a:t>2025.01.26</a:t>
                      </a:r>
                    </a:p>
                  </a:txBody>
                  <a:tcPr marL="9525" marR="9525" marT="9525" marB="0" anchor="ctr"/>
                </a:tc>
                <a:tc>
                  <a:txBody>
                    <a:bodyPr/>
                    <a:lstStyle/>
                    <a:p>
                      <a:pPr algn="l" fontAlgn="ctr"/>
                      <a:r>
                        <a:rPr lang="zh-CN" altLang="en-US" sz="1100" b="0" i="0" u="none" strike="noStrike" dirty="0">
                          <a:solidFill>
                            <a:srgbClr val="000000"/>
                          </a:solidFill>
                          <a:effectLst/>
                          <a:latin typeface="HG丸ｺﾞｼｯｸM-PRO" panose="020F0600000000000000" pitchFamily="50" charset="-128"/>
                          <a:ea typeface="HG丸ｺﾞｼｯｸM-PRO" panose="020F0600000000000000" pitchFamily="50" charset="-128"/>
                        </a:rPr>
                        <a:t>日本病院薬剤師会　近畿学術大会</a:t>
                      </a:r>
                    </a:p>
                  </a:txBody>
                  <a:tcPr marL="9525" marR="9525" marT="9525" marB="0" anchor="ctr"/>
                </a:tc>
                <a:tc>
                  <a:txBody>
                    <a:bodyPr/>
                    <a:lstStyle/>
                    <a:p>
                      <a:pPr algn="l" fontAlgn="ctr"/>
                      <a:r>
                        <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rPr>
                        <a:t>Excel</a:t>
                      </a:r>
                      <a:r>
                        <a:rPr lang="ja-JP" altLang="en-US" sz="1100" b="0" i="0" u="none" strike="noStrike" dirty="0">
                          <a:solidFill>
                            <a:srgbClr val="000000"/>
                          </a:solidFill>
                          <a:effectLst/>
                          <a:latin typeface="HG丸ｺﾞｼｯｸM-PRO" panose="020F0600000000000000" pitchFamily="50" charset="-128"/>
                          <a:ea typeface="HG丸ｺﾞｼｯｸM-PRO" panose="020F0600000000000000" pitchFamily="50" charset="-128"/>
                        </a:rPr>
                        <a:t>を用いた外来薬剤鑑別による業務改善</a:t>
                      </a:r>
                    </a:p>
                  </a:txBody>
                  <a:tcPr marL="9525" marR="9525" marT="9525" marB="0" anchor="ctr"/>
                </a:tc>
                <a:tc>
                  <a:txBody>
                    <a:bodyPr/>
                    <a:lstStyle/>
                    <a:p>
                      <a:pPr algn="ctr" fontAlgn="ctr"/>
                      <a:r>
                        <a:rPr lang="ja-JP" altLang="en-US" sz="1100" b="0" i="0" u="none" strike="noStrike" dirty="0">
                          <a:solidFill>
                            <a:srgbClr val="000000"/>
                          </a:solidFill>
                          <a:effectLst/>
                          <a:latin typeface="HG丸ｺﾞｼｯｸM-PRO" panose="020F0600000000000000" pitchFamily="50" charset="-128"/>
                          <a:ea typeface="HG丸ｺﾞｼｯｸM-PRO" panose="020F0600000000000000" pitchFamily="50" charset="-128"/>
                        </a:rPr>
                        <a:t>岡本　和久</a:t>
                      </a:r>
                    </a:p>
                  </a:txBody>
                  <a:tcPr marL="9525" marR="9525" marT="9525" marB="0" anchor="ctr"/>
                </a:tc>
                <a:extLst>
                  <a:ext uri="{0D108BD9-81ED-4DB2-BD59-A6C34878D82A}">
                    <a16:rowId xmlns:a16="http://schemas.microsoft.com/office/drawing/2014/main" val="868311226"/>
                  </a:ext>
                </a:extLst>
              </a:tr>
            </a:tbl>
          </a:graphicData>
        </a:graphic>
      </p:graphicFrame>
    </p:spTree>
    <p:extLst>
      <p:ext uri="{BB962C8B-B14F-4D97-AF65-F5344CB8AC3E}">
        <p14:creationId xmlns:p14="http://schemas.microsoft.com/office/powerpoint/2010/main" val="414527741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TotalTime>
  <Words>307</Words>
  <Application>Microsoft Office PowerPoint</Application>
  <PresentationFormat>画面に合わせる (4:3)</PresentationFormat>
  <Paragraphs>72</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HG丸ｺﾞｼｯｸM-PRO</vt:lpstr>
      <vt:lpstr>游ゴシック</vt:lpstr>
      <vt:lpstr>游ゴシック Light</vt:lpstr>
      <vt:lpstr>Arial</vt:lpstr>
      <vt:lpstr>Calibri</vt:lpstr>
      <vt:lpstr>Calibri Light</vt:lpstr>
      <vt:lpstr>Office テーマ</vt:lpstr>
      <vt:lpstr>専門・認定薬剤師　令和7年４月現在</vt:lpstr>
      <vt:lpstr>学会発表（2022年度～2024年度）</vt:lpstr>
    </vt:vector>
  </TitlesOfParts>
  <Company>HP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ID22-003</dc:creator>
  <cp:lastModifiedBy>IN21-030</cp:lastModifiedBy>
  <cp:revision>5</cp:revision>
  <dcterms:created xsi:type="dcterms:W3CDTF">2025-04-28T05:07:56Z</dcterms:created>
  <dcterms:modified xsi:type="dcterms:W3CDTF">2025-05-19T01:11:04Z</dcterms:modified>
</cp:coreProperties>
</file>